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Potato Leaf Disease Classification Using an Efficient CNN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identification of potato leaf diseases is vital for minimizing crop losses and enhancing agricultural productivity. This study presents a lightweight convolutional neural network designed for efficient potato leaf disease classification with rapid training convergence.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2379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Future Directions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Achievement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study demonstrates that compact CNN architectures, when carefully designed, deliver high classification performance (98% accuracy) while significantly reducing training time and computational overhead.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7807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Work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43089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on real-world datasets with diverse conditions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71106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 to multi-crop and multi-disease classification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1131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on edge devices for real-time field diagnosis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39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 in Agriculture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8526"/>
            <a:ext cx="2874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Traditional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29670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Conventional disease diagnosis relies on manual inspection by experts—labor-intensive, subjective, and difficult to scale in large farming environments.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48526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384000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deep learning solutions use computationally heavy architectures, resulting in slow training convergence and limited feasibility for resource-constrained agricultural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317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Gap &amp; Innovation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 Approaches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3395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accuracy through deep, computationally expensive architectures or focus on inference efficiency without addressing training convergence.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3395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Task-specific CNN architecture that simultaneously balances classification accuracy, fast convergence, and computational efficiency.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Innovation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395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98% accuracy within only 10 training epochs using lightweight design optimized for rapid convergence.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4350"/>
            <a:ext cx="505825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&amp; Methodology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4606" y="1683068"/>
            <a:ext cx="505467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2,152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2012990" y="253400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Images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54606" y="3013234"/>
            <a:ext cx="50546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Labeled potato leaf images across three categories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4606" y="3779877"/>
            <a:ext cx="505467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80/20</a:t>
            </a:r>
            <a:endParaRPr lang="en-US" sz="4850" dirty="0"/>
          </a:p>
        </p:txBody>
      </p:sp>
      <p:sp>
        <p:nvSpPr>
          <p:cNvPr id="7" name="Text 5"/>
          <p:cNvSpPr/>
          <p:nvPr/>
        </p:nvSpPr>
        <p:spPr>
          <a:xfrm>
            <a:off x="2012990" y="463081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Split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54606" y="5110043"/>
            <a:ext cx="50546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to validation ratio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4606" y="5876687"/>
            <a:ext cx="505467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224×224</a:t>
            </a:r>
            <a:endParaRPr lang="en-US" sz="4850" dirty="0"/>
          </a:p>
        </p:txBody>
      </p:sp>
      <p:sp>
        <p:nvSpPr>
          <p:cNvPr id="10" name="Text 8"/>
          <p:cNvSpPr/>
          <p:nvPr/>
        </p:nvSpPr>
        <p:spPr>
          <a:xfrm>
            <a:off x="2012990" y="672762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Image Size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54606" y="7206853"/>
            <a:ext cx="50546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Uniform spatial resolution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173153" y="1566148"/>
            <a:ext cx="27546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Three Disease Categories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173153" y="2045375"/>
            <a:ext cx="781014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Potato Early Blight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173153" y="2409944"/>
            <a:ext cx="781014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Potato Late Blight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173153" y="2774513"/>
            <a:ext cx="781014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Healthy Potato Leaves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173153" y="3241953"/>
            <a:ext cx="781014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 strategies included random horizontal flipping, vertical flipping, and rotation to enhance generalization and reduce overfitting.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06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2977872"/>
            <a:ext cx="6991231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Lightweight CNN Architecture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0" y="3880842"/>
            <a:ext cx="6631900" cy="780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4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Block 1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4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Conv2D (32 filters) → Batch Normalization → ReLU → Max Pooling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880842"/>
            <a:ext cx="6631900" cy="780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Block 2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Conv2D (64 filters) → Batch Normalization → ReLU → Max Pooling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0" y="5786557"/>
            <a:ext cx="6631900" cy="780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4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Block 3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4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Conv2D (128 filters) → Batch Normalization → ReLU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86557"/>
            <a:ext cx="6631900" cy="780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Classifier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Average Pooling → Fully Connected → 3 Classes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070" y="755452"/>
            <a:ext cx="5975033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Design Innovations</a:t>
            </a:r>
            <a:endParaRPr lang="en-US" sz="4200" dirty="0"/>
          </a:p>
        </p:txBody>
      </p:sp>
      <p:sp>
        <p:nvSpPr>
          <p:cNvPr id="6" name="Shape 2"/>
          <p:cNvSpPr/>
          <p:nvPr/>
        </p:nvSpPr>
        <p:spPr>
          <a:xfrm>
            <a:off x="748070" y="2064663"/>
            <a:ext cx="3717012" cy="2950488"/>
          </a:xfrm>
          <a:prstGeom prst="roundRect">
            <a:avLst>
              <a:gd name="adj" fmla="val 4959"/>
            </a:avLst>
          </a:prstGeom>
          <a:solidFill>
            <a:srgbClr val="202733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2034183"/>
            <a:ext cx="3717012" cy="12192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881" y="1744028"/>
            <a:ext cx="641271" cy="6412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78286" y="1904286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992267" y="259901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Normalization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992267" y="3061216"/>
            <a:ext cx="3228618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Stabilizes training dynamics and accelerates convergence by normalizing feature distributions, enabling higher learning rates.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4678799" y="2064663"/>
            <a:ext cx="3717131" cy="2950488"/>
          </a:xfrm>
          <a:prstGeom prst="roundRect">
            <a:avLst>
              <a:gd name="adj" fmla="val 4959"/>
            </a:avLst>
          </a:prstGeom>
          <a:solidFill>
            <a:srgbClr val="202733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99" y="2034183"/>
            <a:ext cx="3717131" cy="12192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729" y="1744028"/>
            <a:ext cx="641271" cy="6412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409134" y="1904286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4922996" y="2599015"/>
            <a:ext cx="289702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Average Pooling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4922996" y="3061216"/>
            <a:ext cx="3228737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Replaces parameter-heavy fully connected layers, reducing complexity from O(M·N) to O(d·C) while preserving discriminative representations.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48070" y="5549503"/>
            <a:ext cx="7647861" cy="1924645"/>
          </a:xfrm>
          <a:prstGeom prst="roundRect">
            <a:avLst>
              <a:gd name="adj" fmla="val 7602"/>
            </a:avLst>
          </a:prstGeom>
          <a:solidFill>
            <a:srgbClr val="202733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0" y="5519023"/>
            <a:ext cx="7647861" cy="121920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365" y="5228868"/>
            <a:ext cx="641271" cy="64127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4443770" y="5389126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992267" y="6083856"/>
            <a:ext cx="283666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Adaptive Optimization</a:t>
            </a:r>
            <a:endParaRPr lang="en-US" sz="2100" dirty="0"/>
          </a:p>
        </p:txBody>
      </p:sp>
      <p:sp>
        <p:nvSpPr>
          <p:cNvPr id="23" name="Text 13"/>
          <p:cNvSpPr/>
          <p:nvPr/>
        </p:nvSpPr>
        <p:spPr>
          <a:xfrm>
            <a:off x="992267" y="6546056"/>
            <a:ext cx="715946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Adam optimizer with ReduceLROnPlateau scheduler and early stopping prevents overfitting and reduces unnecessary computational overhead.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83715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Performance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Rapid Convergence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2437805"/>
            <a:ext cx="694384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demonstrates rapid and stable convergence, achieving optimal performance within approximately 10 training epochs. Validation loss consistently follows training loss with minimal gap, indicating no overfitting.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4064675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validation accuracy curve closely tracks training accuracy, confirming the model's ability to learn discriminative features without compromising generalization.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519351"/>
            <a:ext cx="480524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Results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638776" y="2714625"/>
            <a:ext cx="2322909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98%</a:t>
            </a:r>
            <a:endParaRPr lang="en-US" sz="3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863" y="1534358"/>
            <a:ext cx="2832854" cy="28328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9964" y="4603194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Overall Accuracy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0916" y="5011460"/>
            <a:ext cx="42788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on validation dataset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53626" y="2714625"/>
            <a:ext cx="2322909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99%</a:t>
            </a:r>
            <a:endParaRPr lang="en-US" sz="3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13" y="1534358"/>
            <a:ext cx="2832854" cy="28328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05049" y="4603194"/>
            <a:ext cx="24203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Early Blight Precision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175766" y="5011460"/>
            <a:ext cx="42788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precision score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668476" y="2714625"/>
            <a:ext cx="2322909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99%</a:t>
            </a:r>
            <a:endParaRPr lang="en-US" sz="3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563" y="1534358"/>
            <a:ext cx="2832854" cy="28328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649664" y="4603194"/>
            <a:ext cx="23606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Late Blight Recall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690616" y="5011460"/>
            <a:ext cx="42788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 disease detection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0916" y="5525929"/>
            <a:ext cx="13308568" cy="2190274"/>
          </a:xfrm>
          <a:prstGeom prst="roundRect">
            <a:avLst>
              <a:gd name="adj" fmla="val 12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68536" y="5533549"/>
            <a:ext cx="13293328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857488" y="5654397"/>
            <a:ext cx="39388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5181600" y="5654397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8172569" y="5654397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11163538" y="5654397"/>
            <a:ext cx="26094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668536" y="6077307"/>
            <a:ext cx="13293328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857488" y="6198156"/>
            <a:ext cx="39388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Blight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5181600" y="6198156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8172569" y="6198156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11163538" y="6198156"/>
            <a:ext cx="26094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</a:t>
            </a:r>
            <a:endParaRPr lang="en-US" sz="1450" dirty="0"/>
          </a:p>
        </p:txBody>
      </p:sp>
      <p:sp>
        <p:nvSpPr>
          <p:cNvPr id="26" name="Shape 21"/>
          <p:cNvSpPr/>
          <p:nvPr/>
        </p:nvSpPr>
        <p:spPr>
          <a:xfrm>
            <a:off x="668536" y="6621066"/>
            <a:ext cx="13293328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857488" y="6741914"/>
            <a:ext cx="39388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 Blight</a:t>
            </a:r>
            <a:endParaRPr lang="en-US" sz="1450" dirty="0"/>
          </a:p>
        </p:txBody>
      </p:sp>
      <p:sp>
        <p:nvSpPr>
          <p:cNvPr id="28" name="Text 23"/>
          <p:cNvSpPr/>
          <p:nvPr/>
        </p:nvSpPr>
        <p:spPr>
          <a:xfrm>
            <a:off x="5181600" y="6741914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0.96</a:t>
            </a:r>
            <a:endParaRPr lang="en-US" sz="1450" dirty="0"/>
          </a:p>
        </p:txBody>
      </p:sp>
      <p:sp>
        <p:nvSpPr>
          <p:cNvPr id="29" name="Text 24"/>
          <p:cNvSpPr/>
          <p:nvPr/>
        </p:nvSpPr>
        <p:spPr>
          <a:xfrm>
            <a:off x="8172569" y="6741914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</a:t>
            </a:r>
            <a:endParaRPr lang="en-US" sz="1450" dirty="0"/>
          </a:p>
        </p:txBody>
      </p:sp>
      <p:sp>
        <p:nvSpPr>
          <p:cNvPr id="30" name="Text 25"/>
          <p:cNvSpPr/>
          <p:nvPr/>
        </p:nvSpPr>
        <p:spPr>
          <a:xfrm>
            <a:off x="11163538" y="6741914"/>
            <a:ext cx="26094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0.97</a:t>
            </a:r>
            <a:endParaRPr lang="en-US" sz="1450" dirty="0"/>
          </a:p>
        </p:txBody>
      </p:sp>
      <p:sp>
        <p:nvSpPr>
          <p:cNvPr id="31" name="Shape 26"/>
          <p:cNvSpPr/>
          <p:nvPr/>
        </p:nvSpPr>
        <p:spPr>
          <a:xfrm>
            <a:off x="668536" y="7164824"/>
            <a:ext cx="13293328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857488" y="7285673"/>
            <a:ext cx="393882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Healthy Potato</a:t>
            </a:r>
            <a:endParaRPr lang="en-US" sz="1450" dirty="0"/>
          </a:p>
        </p:txBody>
      </p:sp>
      <p:sp>
        <p:nvSpPr>
          <p:cNvPr id="33" name="Text 28"/>
          <p:cNvSpPr/>
          <p:nvPr/>
        </p:nvSpPr>
        <p:spPr>
          <a:xfrm>
            <a:off x="5181600" y="7285673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1.00</a:t>
            </a:r>
            <a:endParaRPr lang="en-US" sz="1450" dirty="0"/>
          </a:p>
        </p:txBody>
      </p:sp>
      <p:sp>
        <p:nvSpPr>
          <p:cNvPr id="34" name="Text 29"/>
          <p:cNvSpPr/>
          <p:nvPr/>
        </p:nvSpPr>
        <p:spPr>
          <a:xfrm>
            <a:off x="8172569" y="7285673"/>
            <a:ext cx="260568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</a:t>
            </a:r>
            <a:endParaRPr lang="en-US" sz="1450" dirty="0"/>
          </a:p>
        </p:txBody>
      </p:sp>
      <p:sp>
        <p:nvSpPr>
          <p:cNvPr id="35" name="Text 30"/>
          <p:cNvSpPr/>
          <p:nvPr/>
        </p:nvSpPr>
        <p:spPr>
          <a:xfrm>
            <a:off x="11163538" y="7285673"/>
            <a:ext cx="26094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0.95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5674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 &amp;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Fast Training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Converges within 10 epochs compared to 50+ epochs for traditional deep models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Lightweight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reduced parameters through Global Average Pooling, suitable for edge devices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Ready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solution for resource-constrained agricultural settings and mobile deployment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2025-12-22T09:18:04Z</dcterms:created>
  <dcterms:modified xsi:type="dcterms:W3CDTF">2025-12-22T09:18:04Z</dcterms:modified>
</cp:coreProperties>
</file>